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343" r:id="rId2"/>
    <p:sldId id="371" r:id="rId3"/>
    <p:sldId id="372" r:id="rId4"/>
    <p:sldId id="366" r:id="rId5"/>
    <p:sldId id="376" r:id="rId6"/>
    <p:sldId id="388" r:id="rId7"/>
    <p:sldId id="396" r:id="rId8"/>
    <p:sldId id="397" r:id="rId9"/>
    <p:sldId id="391" r:id="rId10"/>
    <p:sldId id="395" r:id="rId11"/>
    <p:sldId id="390" r:id="rId12"/>
    <p:sldId id="394" r:id="rId13"/>
    <p:sldId id="393" r:id="rId14"/>
    <p:sldId id="392" r:id="rId15"/>
    <p:sldId id="398" r:id="rId16"/>
    <p:sldId id="378" r:id="rId17"/>
    <p:sldId id="368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2121"/>
    <a:srgbClr val="EC6468"/>
    <a:srgbClr val="84BC71"/>
    <a:srgbClr val="5BA541"/>
    <a:srgbClr val="81B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Format med tema 2 - dekorfär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4029" autoAdjust="0"/>
  </p:normalViewPr>
  <p:slideViewPr>
    <p:cSldViewPr snapToGrid="0" snapToObjects="1">
      <p:cViewPr varScale="1">
        <p:scale>
          <a:sx n="53" d="100"/>
          <a:sy n="53" d="100"/>
        </p:scale>
        <p:origin x="672" y="45"/>
      </p:cViewPr>
      <p:guideLst/>
    </p:cSldViewPr>
  </p:slideViewPr>
  <p:outlineViewPr>
    <p:cViewPr>
      <p:scale>
        <a:sx n="33" d="100"/>
        <a:sy n="33" d="100"/>
      </p:scale>
      <p:origin x="0" y="-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52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EF5163D-79DE-6B40-9CB2-4247701111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7B7C0EA-5237-9541-8A3F-056F534DE2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6AE2E-32EC-3E49-806A-294C7BBFA70D}" type="datetime1">
              <a:rPr lang="sv-SE" smtClean="0"/>
              <a:t>2023-03-17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59E1617-E5A1-DC47-83ED-FE01338BA9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BOSTADSFÖRMEDLINGEN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818D15F-883C-004A-8489-B41CA56907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F8FB0-AB8E-1C48-A45D-D61BA424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786291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DDCC-1BF8-504F-ADE7-488E26E4A1A0}" type="datetime1">
              <a:rPr lang="sv-SE" smtClean="0"/>
              <a:t>2023-03-17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BOSTADSFÖRMEDLINGEN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39DC6-5734-AB4A-B4F6-17C23CC4BB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873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133 kvm i Viksjö, 1971. 22 393 exempelhus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51DDCC-1BF8-504F-ADE7-488E26E4A1A0}" type="datetime1">
              <a:rPr lang="sv-SE" smtClean="0"/>
              <a:t>2023-03-17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BOSTADSFÖRMEDLINGEN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9DC6-5734-AB4A-B4F6-17C23CC4BB2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2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Antal, ålder, vanor, inkomst</a:t>
            </a:r>
          </a:p>
          <a:p>
            <a:r>
              <a:rPr lang="sv-SE" dirty="0" smtClean="0"/>
              <a:t>Väder!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51DDCC-1BF8-504F-ADE7-488E26E4A1A0}" type="datetime1">
              <a:rPr lang="sv-SE" smtClean="0"/>
              <a:t>2023-03-17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BOSTADSFÖRMEDLINGEN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9DC6-5734-AB4A-B4F6-17C23CC4BB2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77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Ca 0:10 vid avregleringen.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51DDCC-1BF8-504F-ADE7-488E26E4A1A0}" type="datetime1">
              <a:rPr lang="sv-SE" smtClean="0"/>
              <a:t>2023-03-17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BOSTADSFÖRMEDLINGEN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9DC6-5734-AB4A-B4F6-17C23CC4BB2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93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Ca 0:10 vid avregleringen.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51DDCC-1BF8-504F-ADE7-488E26E4A1A0}" type="datetime1">
              <a:rPr lang="sv-SE" smtClean="0"/>
              <a:t>2023-03-17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BOSTADSFÖRMEDLINGEN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9DC6-5734-AB4A-B4F6-17C23CC4BB2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43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ssida_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äs, utomhus, träd, stående&#10;&#10;Automatiskt genererad beskrivning">
            <a:extLst>
              <a:ext uri="{FF2B5EF4-FFF2-40B4-BE49-F238E27FC236}">
                <a16:creationId xmlns:a16="http://schemas.microsoft.com/office/drawing/2014/main" id="{B17D1D0B-AAC4-BD49-B1EF-C6423666B8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252" y="0"/>
            <a:ext cx="12205252" cy="6858000"/>
          </a:xfrm>
          <a:prstGeom prst="rect">
            <a:avLst/>
          </a:prstGeom>
        </p:spPr>
      </p:pic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5DE93EE1-0FEC-984C-B963-6982C3832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6707" y="3712713"/>
            <a:ext cx="3938587" cy="368300"/>
          </a:xfrm>
        </p:spPr>
        <p:txBody>
          <a:bodyPr lIns="0" tIns="0" rIns="0" bIns="0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skriva in datum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B379F318-C8CA-DF49-B7F4-86680BCC92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6707" y="4169912"/>
            <a:ext cx="3938587" cy="368300"/>
          </a:xfrm>
        </p:spPr>
        <p:txBody>
          <a:bodyPr lIns="0" tIns="0" rIns="0" bIns="0"/>
          <a:lstStyle>
            <a:lvl1pPr marL="0" indent="0" algn="ctr"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skriva in namn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09C4AE10-7312-3044-BDA1-B2571FF5B4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376" y="2364132"/>
            <a:ext cx="10957248" cy="1318686"/>
          </a:xfrm>
        </p:spPr>
        <p:txBody>
          <a:bodyPr wrap="square" anchor="b" anchorCtr="0">
            <a:noAutofit/>
          </a:bodyPr>
          <a:lstStyle>
            <a:lvl1pPr algn="ctr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defRPr sz="550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pic>
        <p:nvPicPr>
          <p:cNvPr id="11" name="Bildobjekt 10" descr="En bild som visar gul, tecken, sitter, personer&#10;&#10;Automatiskt genererad beskrivning">
            <a:extLst>
              <a:ext uri="{FF2B5EF4-FFF2-40B4-BE49-F238E27FC236}">
                <a16:creationId xmlns:a16="http://schemas.microsoft.com/office/drawing/2014/main" id="{743B1A11-D89B-2048-93DD-31C25E8B1A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8207" y="1060992"/>
            <a:ext cx="2055586" cy="12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2A0D8B-EFDA-404F-A937-912ECB2B5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087" y="703036"/>
            <a:ext cx="9053286" cy="100800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 </a:t>
            </a:r>
          </a:p>
        </p:txBody>
      </p:sp>
      <p:sp>
        <p:nvSpPr>
          <p:cNvPr id="6" name="Platshållare för tabell 15">
            <a:extLst>
              <a:ext uri="{FF2B5EF4-FFF2-40B4-BE49-F238E27FC236}">
                <a16:creationId xmlns:a16="http://schemas.microsoft.com/office/drawing/2014/main" id="{1C1AE37A-5962-3847-A03A-24D0795CCAF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103086" y="1881187"/>
            <a:ext cx="10045699" cy="4320000"/>
          </a:xfrm>
          <a:noFill/>
        </p:spPr>
        <p:txBody>
          <a:bodyPr/>
          <a:lstStyle>
            <a:lvl1pPr marL="0" indent="0">
              <a:buFontTx/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på ikonen för att lägga till en tabell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3940ECA-ABD0-744D-98DB-1A21DCD554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72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6227BB3-6A9F-0C4C-8908-E719AE3F03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017CDE5-A482-E64F-9C30-2AB7F0365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600" y="703036"/>
            <a:ext cx="9053286" cy="1008000"/>
          </a:xfrm>
        </p:spPr>
        <p:txBody>
          <a:bodyPr/>
          <a:lstStyle/>
          <a:p>
            <a:r>
              <a:rPr lang="sv-SE" dirty="0"/>
              <a:t>Klicka här för att ändra rubrik 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EDF4C83-B916-EB42-9DF4-8ED0638CC1E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1600" y="1881188"/>
            <a:ext cx="9036000" cy="4320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klistra in en bild</a:t>
            </a:r>
          </a:p>
        </p:txBody>
      </p:sp>
    </p:spTree>
    <p:extLst>
      <p:ext uri="{BB962C8B-B14F-4D97-AF65-F5344CB8AC3E}">
        <p14:creationId xmlns:p14="http://schemas.microsoft.com/office/powerpoint/2010/main" val="8221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9967C6B-6182-BB47-A241-21740CEC19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1CFCDBA-60DE-0F46-B9E1-04C329FD7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600" y="703036"/>
            <a:ext cx="9053286" cy="1008000"/>
          </a:xfrm>
        </p:spPr>
        <p:txBody>
          <a:bodyPr/>
          <a:lstStyle/>
          <a:p>
            <a:r>
              <a:rPr lang="sv-SE" dirty="0"/>
              <a:t>Klicka här för att ändra rubrik </a:t>
            </a:r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ABE876F1-E808-5649-8BFC-16F17ECC8CFC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1101600" y="1881188"/>
            <a:ext cx="9036000" cy="43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film</a:t>
            </a:r>
          </a:p>
        </p:txBody>
      </p:sp>
    </p:spTree>
    <p:extLst>
      <p:ext uri="{BB962C8B-B14F-4D97-AF65-F5344CB8AC3E}">
        <p14:creationId xmlns:p14="http://schemas.microsoft.com/office/powerpoint/2010/main" val="27886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utomhus, vatten, person, man&#10;&#10;Automatiskt genererad beskrivning">
            <a:extLst>
              <a:ext uri="{FF2B5EF4-FFF2-40B4-BE49-F238E27FC236}">
                <a16:creationId xmlns:a16="http://schemas.microsoft.com/office/drawing/2014/main" id="{2809961E-61AE-8043-8458-F474AC9FA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6342"/>
          <a:stretch/>
        </p:blipFill>
        <p:spPr>
          <a:xfrm>
            <a:off x="-13252" y="0"/>
            <a:ext cx="12205252" cy="4365625"/>
          </a:xfrm>
          <a:prstGeom prst="rect">
            <a:avLst/>
          </a:prstGeom>
        </p:spPr>
      </p:pic>
      <p:sp>
        <p:nvSpPr>
          <p:cNvPr id="10" name="Platshållare för text 14">
            <a:extLst>
              <a:ext uri="{FF2B5EF4-FFF2-40B4-BE49-F238E27FC236}">
                <a16:creationId xmlns:a16="http://schemas.microsoft.com/office/drawing/2014/main" id="{96279C16-A7A0-544C-9C1B-0CB109672D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3677" y="5127700"/>
            <a:ext cx="9804647" cy="1069900"/>
          </a:xfr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300"/>
              </a:spcBef>
              <a:buNone/>
              <a:defRPr sz="1800" baseline="0"/>
            </a:lvl1pPr>
            <a:lvl2pPr marL="180000" indent="0">
              <a:lnSpc>
                <a:spcPts val="2000"/>
              </a:lnSpc>
              <a:spcBef>
                <a:spcPts val="1200"/>
              </a:spcBef>
              <a:buNone/>
              <a:defRPr sz="1800" baseline="0"/>
            </a:lvl2pPr>
            <a:lvl3pPr marL="360000" indent="0">
              <a:lnSpc>
                <a:spcPts val="2000"/>
              </a:lnSpc>
              <a:spcBef>
                <a:spcPts val="1200"/>
              </a:spcBef>
              <a:buNone/>
              <a:defRPr sz="1800" baseline="0"/>
            </a:lvl3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1FB22687-F485-334B-81EC-23A11C9DA9D9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193677" y="4716643"/>
            <a:ext cx="9804647" cy="322498"/>
          </a:xfr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ts val="2500"/>
              </a:lnSpc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ändra 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7478A7-5AFE-1C47-993B-9440A13237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52145" y="2414016"/>
            <a:ext cx="10003536" cy="1554480"/>
          </a:xfrm>
        </p:spPr>
        <p:txBody>
          <a:bodyPr/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  <a:lvl2pPr marL="180000" indent="0" algn="ctr">
              <a:buNone/>
              <a:defRPr sz="9500" b="1">
                <a:solidFill>
                  <a:schemeClr val="bg1"/>
                </a:solidFill>
              </a:defRPr>
            </a:lvl2pPr>
            <a:lvl3pPr marL="360000" indent="0" algn="ctr">
              <a:buNone/>
              <a:defRPr sz="9500" b="1">
                <a:solidFill>
                  <a:schemeClr val="bg1"/>
                </a:solidFill>
              </a:defRPr>
            </a:lvl3pPr>
            <a:lvl4pPr marL="540000" indent="0" algn="ctr">
              <a:buNone/>
              <a:defRPr sz="9500" b="1">
                <a:solidFill>
                  <a:schemeClr val="bg1"/>
                </a:solidFill>
              </a:defRPr>
            </a:lvl4pPr>
            <a:lvl5pPr marL="720000" indent="0" algn="ctr">
              <a:buNone/>
              <a:defRPr sz="9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Tack här</a:t>
            </a:r>
          </a:p>
        </p:txBody>
      </p:sp>
      <p:sp>
        <p:nvSpPr>
          <p:cNvPr id="9" name="Platshållare för text 14">
            <a:extLst>
              <a:ext uri="{FF2B5EF4-FFF2-40B4-BE49-F238E27FC236}">
                <a16:creationId xmlns:a16="http://schemas.microsoft.com/office/drawing/2014/main" id="{BCCCC462-ABCB-2D4D-BF2E-E0015A011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95250" y="6304691"/>
            <a:ext cx="9801500" cy="233325"/>
          </a:xfr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1200"/>
              </a:spcBef>
              <a:buNone/>
              <a:defRPr sz="1800" b="1" baseline="0"/>
            </a:lvl1pPr>
            <a:lvl2pPr marL="180000" indent="0">
              <a:lnSpc>
                <a:spcPts val="2000"/>
              </a:lnSpc>
              <a:spcBef>
                <a:spcPts val="1200"/>
              </a:spcBef>
              <a:buNone/>
              <a:defRPr sz="1800" baseline="0"/>
            </a:lvl2pPr>
            <a:lvl3pPr marL="360000" indent="0">
              <a:lnSpc>
                <a:spcPts val="2000"/>
              </a:lnSpc>
              <a:spcBef>
                <a:spcPts val="1200"/>
              </a:spcBef>
              <a:buNone/>
              <a:defRPr sz="1800" baseline="0"/>
            </a:lvl3pPr>
          </a:lstStyle>
          <a:p>
            <a:pPr lvl="0"/>
            <a:r>
              <a:rPr lang="sv-SE" dirty="0"/>
              <a:t>Klicka för att skriva in webbadress</a:t>
            </a:r>
          </a:p>
        </p:txBody>
      </p:sp>
      <p:pic>
        <p:nvPicPr>
          <p:cNvPr id="8" name="Bildobjekt 7" descr="En bild som visar gul, tecken, sitter, personer&#10;&#10;Automatiskt genererad beskrivning">
            <a:extLst>
              <a:ext uri="{FF2B5EF4-FFF2-40B4-BE49-F238E27FC236}">
                <a16:creationId xmlns:a16="http://schemas.microsoft.com/office/drawing/2014/main" id="{6A166F8F-1E4D-7B47-9720-165D4BB171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8629" y="238578"/>
            <a:ext cx="1129846" cy="6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75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gräs, utomhus, träd, stående&#10;&#10;Automatiskt genererad beskrivning">
            <a:extLst>
              <a:ext uri="{FF2B5EF4-FFF2-40B4-BE49-F238E27FC236}">
                <a16:creationId xmlns:a16="http://schemas.microsoft.com/office/drawing/2014/main" id="{67373B42-F0AC-3A43-93B0-3DB15884A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569" b="13970"/>
          <a:stretch/>
        </p:blipFill>
        <p:spPr>
          <a:xfrm>
            <a:off x="-13253" y="0"/>
            <a:ext cx="12243233" cy="4365625"/>
          </a:xfrm>
          <a:prstGeom prst="rect">
            <a:avLst/>
          </a:prstGeom>
        </p:spPr>
      </p:pic>
      <p:sp>
        <p:nvSpPr>
          <p:cNvPr id="5" name="Platshållare för text 14">
            <a:extLst>
              <a:ext uri="{FF2B5EF4-FFF2-40B4-BE49-F238E27FC236}">
                <a16:creationId xmlns:a16="http://schemas.microsoft.com/office/drawing/2014/main" id="{D825754A-99A6-734D-94BD-A6A47D39CF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3677" y="5127700"/>
            <a:ext cx="9804647" cy="1069900"/>
          </a:xfr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300"/>
              </a:spcBef>
              <a:buNone/>
              <a:defRPr sz="1800" baseline="0"/>
            </a:lvl1pPr>
            <a:lvl2pPr marL="180000" indent="0">
              <a:lnSpc>
                <a:spcPts val="2000"/>
              </a:lnSpc>
              <a:spcBef>
                <a:spcPts val="1200"/>
              </a:spcBef>
              <a:buNone/>
              <a:defRPr sz="1800" baseline="0"/>
            </a:lvl2pPr>
            <a:lvl3pPr marL="360000" indent="0">
              <a:lnSpc>
                <a:spcPts val="2000"/>
              </a:lnSpc>
              <a:spcBef>
                <a:spcPts val="1200"/>
              </a:spcBef>
              <a:buNone/>
              <a:defRPr sz="1800" baseline="0"/>
            </a:lvl3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DD92A111-D3C4-FF42-A754-9978237DB1E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193677" y="4716643"/>
            <a:ext cx="9804647" cy="322498"/>
          </a:xfr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ts val="2500"/>
              </a:lnSpc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ändra text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25C115A-4243-D349-8956-6EE89CEAA6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52145" y="2414016"/>
            <a:ext cx="10003536" cy="1554480"/>
          </a:xfrm>
        </p:spPr>
        <p:txBody>
          <a:bodyPr/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  <a:lvl2pPr marL="180000" indent="0" algn="ctr">
              <a:buNone/>
              <a:defRPr sz="9500" b="1">
                <a:solidFill>
                  <a:schemeClr val="bg1"/>
                </a:solidFill>
              </a:defRPr>
            </a:lvl2pPr>
            <a:lvl3pPr marL="360000" indent="0" algn="ctr">
              <a:buNone/>
              <a:defRPr sz="9500" b="1">
                <a:solidFill>
                  <a:schemeClr val="bg1"/>
                </a:solidFill>
              </a:defRPr>
            </a:lvl3pPr>
            <a:lvl4pPr marL="540000" indent="0" algn="ctr">
              <a:buNone/>
              <a:defRPr sz="9500" b="1">
                <a:solidFill>
                  <a:schemeClr val="bg1"/>
                </a:solidFill>
              </a:defRPr>
            </a:lvl4pPr>
            <a:lvl5pPr marL="720000" indent="0" algn="ctr">
              <a:buNone/>
              <a:defRPr sz="9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Skriv Tack här</a:t>
            </a:r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968016C5-855F-9341-BD3A-78165C0056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95250" y="6304691"/>
            <a:ext cx="9801500" cy="233325"/>
          </a:xfr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1200"/>
              </a:spcBef>
              <a:buNone/>
              <a:defRPr sz="1800" b="1" baseline="0"/>
            </a:lvl1pPr>
            <a:lvl2pPr marL="180000" indent="0">
              <a:lnSpc>
                <a:spcPts val="2000"/>
              </a:lnSpc>
              <a:spcBef>
                <a:spcPts val="1200"/>
              </a:spcBef>
              <a:buNone/>
              <a:defRPr sz="1800" baseline="0"/>
            </a:lvl2pPr>
            <a:lvl3pPr marL="360000" indent="0">
              <a:lnSpc>
                <a:spcPts val="2000"/>
              </a:lnSpc>
              <a:spcBef>
                <a:spcPts val="1200"/>
              </a:spcBef>
              <a:buNone/>
              <a:defRPr sz="1800" baseline="0"/>
            </a:lvl3pPr>
          </a:lstStyle>
          <a:p>
            <a:pPr lvl="0"/>
            <a:r>
              <a:rPr lang="sv-SE" dirty="0"/>
              <a:t>Klicka för att skriva in webbadress</a:t>
            </a:r>
          </a:p>
        </p:txBody>
      </p:sp>
      <p:pic>
        <p:nvPicPr>
          <p:cNvPr id="9" name="Bildobjekt 8" descr="En bild som visar gul, tecken, sitter, personer&#10;&#10;Automatiskt genererad beskrivning">
            <a:extLst>
              <a:ext uri="{FF2B5EF4-FFF2-40B4-BE49-F238E27FC236}">
                <a16:creationId xmlns:a16="http://schemas.microsoft.com/office/drawing/2014/main" id="{A7ACA1F1-9145-3946-9486-1356D9F2F6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8629" y="238578"/>
            <a:ext cx="1129846" cy="6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sida_Flygbild_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växt, blomma, grön, nära&#10;&#10;Automatiskt genererad beskrivning">
            <a:extLst>
              <a:ext uri="{FF2B5EF4-FFF2-40B4-BE49-F238E27FC236}">
                <a16:creationId xmlns:a16="http://schemas.microsoft.com/office/drawing/2014/main" id="{9033DCAF-7565-8D43-B656-7D0D1F9472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5252" cy="6858000"/>
          </a:xfrm>
          <a:prstGeom prst="rect">
            <a:avLst/>
          </a:prstGeom>
        </p:spPr>
      </p:pic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6CA5800-1D92-064A-8CFE-9D3C23BD45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6707" y="3712713"/>
            <a:ext cx="3938587" cy="368300"/>
          </a:xfrm>
        </p:spPr>
        <p:txBody>
          <a:bodyPr lIns="0" tIns="0" rIns="0" bIns="0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skriva in datum</a:t>
            </a:r>
          </a:p>
        </p:txBody>
      </p:sp>
      <p:sp>
        <p:nvSpPr>
          <p:cNvPr id="8" name="Platshållare för text 13">
            <a:extLst>
              <a:ext uri="{FF2B5EF4-FFF2-40B4-BE49-F238E27FC236}">
                <a16:creationId xmlns:a16="http://schemas.microsoft.com/office/drawing/2014/main" id="{8E49E7F5-CE89-694E-810D-15DAD5B5F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6707" y="4169912"/>
            <a:ext cx="3938587" cy="368300"/>
          </a:xfrm>
        </p:spPr>
        <p:txBody>
          <a:bodyPr lIns="0" tIns="0" rIns="0" bIns="0"/>
          <a:lstStyle>
            <a:lvl1pPr marL="0" indent="0" algn="ctr"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skriva in namn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182DC4F8-C53B-D940-8363-C8C9040365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376" y="2364132"/>
            <a:ext cx="10957248" cy="1318686"/>
          </a:xfrm>
        </p:spPr>
        <p:txBody>
          <a:bodyPr wrap="square" anchor="b" anchorCtr="0">
            <a:noAutofit/>
          </a:bodyPr>
          <a:lstStyle>
            <a:lvl1pPr algn="ctr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defRPr sz="550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pic>
        <p:nvPicPr>
          <p:cNvPr id="10" name="Bildobjekt 9" descr="En bild som visar gul, tecken, sitter, personer&#10;&#10;Automatiskt genererad beskrivning">
            <a:extLst>
              <a:ext uri="{FF2B5EF4-FFF2-40B4-BE49-F238E27FC236}">
                <a16:creationId xmlns:a16="http://schemas.microsoft.com/office/drawing/2014/main" id="{54E596CC-41E1-5B4B-8E5F-A2689FBF1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8207" y="1060992"/>
            <a:ext cx="2055586" cy="12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sida_Solc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sitter, orange, strand, vatten&#10;&#10;Automatiskt genererad beskrivning">
            <a:extLst>
              <a:ext uri="{FF2B5EF4-FFF2-40B4-BE49-F238E27FC236}">
                <a16:creationId xmlns:a16="http://schemas.microsoft.com/office/drawing/2014/main" id="{553A4A53-6577-7A49-9B91-1B626E0EE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46" t="10946"/>
          <a:stretch/>
        </p:blipFill>
        <p:spPr>
          <a:xfrm>
            <a:off x="0" y="0"/>
            <a:ext cx="12205252" cy="6858000"/>
          </a:xfrm>
          <a:prstGeom prst="rect">
            <a:avLst/>
          </a:prstGeom>
        </p:spPr>
      </p:pic>
      <p:sp>
        <p:nvSpPr>
          <p:cNvPr id="5" name="Platshållare för text 13">
            <a:extLst>
              <a:ext uri="{FF2B5EF4-FFF2-40B4-BE49-F238E27FC236}">
                <a16:creationId xmlns:a16="http://schemas.microsoft.com/office/drawing/2014/main" id="{4C212A6A-EC08-784B-BAF8-D081D8EE45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6707" y="3712713"/>
            <a:ext cx="3938587" cy="368300"/>
          </a:xfrm>
        </p:spPr>
        <p:txBody>
          <a:bodyPr lIns="0" tIns="0" rIns="0" bIns="0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skriva in datum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5762E22E-7A7E-E44A-A7B8-BFA33EE41D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6707" y="4169912"/>
            <a:ext cx="3938587" cy="368300"/>
          </a:xfrm>
        </p:spPr>
        <p:txBody>
          <a:bodyPr lIns="0" tIns="0" rIns="0" bIns="0"/>
          <a:lstStyle>
            <a:lvl1pPr marL="0" indent="0" algn="ctr"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skriva in namn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33CC0BF5-2BDE-034B-834C-A68876B8A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376" y="2364132"/>
            <a:ext cx="10957248" cy="1318686"/>
          </a:xfrm>
        </p:spPr>
        <p:txBody>
          <a:bodyPr wrap="square" anchor="b" anchorCtr="0">
            <a:noAutofit/>
          </a:bodyPr>
          <a:lstStyle>
            <a:lvl1pPr algn="ctr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defRPr sz="550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pic>
        <p:nvPicPr>
          <p:cNvPr id="8" name="Bildobjekt 7" descr="En bild som visar gul, tecken, sitter, personer&#10;&#10;Automatiskt genererad beskrivning">
            <a:extLst>
              <a:ext uri="{FF2B5EF4-FFF2-40B4-BE49-F238E27FC236}">
                <a16:creationId xmlns:a16="http://schemas.microsoft.com/office/drawing/2014/main" id="{C4776BA3-3DFB-BC48-99F9-F1CBF2574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8207" y="1060992"/>
            <a:ext cx="2055586" cy="12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vatten, sjö, liten&#10;&#10;Automatiskt genererad beskrivning">
            <a:extLst>
              <a:ext uri="{FF2B5EF4-FFF2-40B4-BE49-F238E27FC236}">
                <a16:creationId xmlns:a16="http://schemas.microsoft.com/office/drawing/2014/main" id="{E797223C-E2E9-DE41-9722-7FBB1D7DF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37" b="46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latshållare för text 13">
            <a:extLst>
              <a:ext uri="{FF2B5EF4-FFF2-40B4-BE49-F238E27FC236}">
                <a16:creationId xmlns:a16="http://schemas.microsoft.com/office/drawing/2014/main" id="{79DD96A2-B596-C44F-AD59-D808299D36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6707" y="3712713"/>
            <a:ext cx="3938587" cy="368300"/>
          </a:xfrm>
        </p:spPr>
        <p:txBody>
          <a:bodyPr lIns="0" tIns="0" rIns="0" bIns="0"/>
          <a:lstStyle>
            <a:lvl1pPr marL="0" indent="0" algn="ctr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skriva in datum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F72FCB86-D750-5947-A00A-4CB862DD26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6707" y="4169912"/>
            <a:ext cx="3938587" cy="368300"/>
          </a:xfrm>
        </p:spPr>
        <p:txBody>
          <a:bodyPr lIns="0" tIns="0" rIns="0" bIns="0"/>
          <a:lstStyle>
            <a:lvl1pPr marL="0" indent="0" algn="ctr"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skriva in namn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1B8D799-2649-154F-9631-51CA935C6A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376" y="2364132"/>
            <a:ext cx="10957248" cy="1318686"/>
          </a:xfrm>
        </p:spPr>
        <p:txBody>
          <a:bodyPr wrap="square" anchor="b" anchorCtr="0">
            <a:noAutofit/>
          </a:bodyPr>
          <a:lstStyle>
            <a:lvl1pPr algn="ctr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defRPr sz="550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pic>
        <p:nvPicPr>
          <p:cNvPr id="8" name="Bildobjekt 7" descr="En bild som visar gul, tecken, sitter, personer&#10;&#10;Automatiskt genererad beskrivning">
            <a:extLst>
              <a:ext uri="{FF2B5EF4-FFF2-40B4-BE49-F238E27FC236}">
                <a16:creationId xmlns:a16="http://schemas.microsoft.com/office/drawing/2014/main" id="{4C0ECD0D-7B76-C048-8D89-5D3C10ECAE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8207" y="1060992"/>
            <a:ext cx="2055586" cy="12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63FAFD5-915E-8349-A4D2-564B8A7D544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0492399C-99F6-AE4A-BE6B-7EA3C5137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087" y="703036"/>
            <a:ext cx="9053286" cy="100800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 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E7D2F2C8-213C-464D-948B-D5161DBF0F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03086" y="1881188"/>
            <a:ext cx="9054000" cy="4585835"/>
          </a:xfr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sv-SE" smtClean="0">
                <a:solidFill>
                  <a:schemeClr val="tx1"/>
                </a:solidFill>
              </a:defRPr>
            </a:lvl1pPr>
            <a:lvl2pPr marL="180000" indent="0">
              <a:buNone/>
              <a:defRPr lang="sv-SE" smtClean="0">
                <a:solidFill>
                  <a:schemeClr val="tx1"/>
                </a:solidFill>
              </a:defRPr>
            </a:lvl2pPr>
            <a:lvl3pPr marL="360000" indent="0">
              <a:buNone/>
              <a:defRPr lang="sv-SE" smtClean="0">
                <a:solidFill>
                  <a:schemeClr val="tx1"/>
                </a:solidFill>
              </a:defRPr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/>
              <a:t>Klicka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8973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Underrubrik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037C12-A758-1249-8F15-ABD046189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5129E66-4057-A345-BB2B-EED036388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2230F5E-88AC-FD41-9213-4C069605FF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03086" y="2317370"/>
            <a:ext cx="10198463" cy="4149650"/>
          </a:xfrm>
        </p:spPr>
        <p:txBody>
          <a:bodyPr vert="horz" lIns="0" tIns="0" rIns="0" bIns="0" rtlCol="0">
            <a:normAutofit/>
          </a:bodyPr>
          <a:lstStyle>
            <a:lvl1pPr marL="180975" marR="0" indent="-180975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mtClean="0">
                <a:solidFill>
                  <a:schemeClr val="tx1"/>
                </a:solidFill>
              </a:defRPr>
            </a:lvl1pPr>
            <a:lvl2pPr>
              <a:defRPr lang="sv-SE" smtClean="0">
                <a:solidFill>
                  <a:schemeClr val="tx1"/>
                </a:solidFill>
              </a:defRPr>
            </a:lvl2pPr>
            <a:lvl3pPr>
              <a:defRPr lang="sv-SE" smtClean="0">
                <a:solidFill>
                  <a:schemeClr val="tx1"/>
                </a:solidFill>
              </a:defRPr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/>
              <a:t>Klicka här för att ändra texten. </a:t>
            </a:r>
          </a:p>
          <a:p>
            <a:pPr lvl="0"/>
            <a:r>
              <a:rPr lang="sv-SE" dirty="0"/>
              <a:t>Om du inte vill ha texten som en punktlista: Klicka ur ”Punktlista” som du hittar under ”Start” i menyn.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CA66CB0B-1C25-C24E-8A20-6FAD6A9D6ED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103087" y="1896373"/>
            <a:ext cx="10198463" cy="38599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buNone/>
              <a:defRPr sz="2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1664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Underrubrik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5313067-DEED-5D44-840A-83746E69E6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87713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en-GB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0EF0AE8F-7678-874B-8B1A-087AACFA7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62" y="703036"/>
            <a:ext cx="6708738" cy="1008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D5560479-FE9F-3342-83BC-C4B341380F1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30663" y="2317370"/>
            <a:ext cx="7560000" cy="4149650"/>
          </a:xfrm>
        </p:spPr>
        <p:txBody>
          <a:bodyPr vert="horz" lIns="0" tIns="0" rIns="0" bIns="0" rtlCol="0">
            <a:normAutofit/>
          </a:bodyPr>
          <a:lstStyle>
            <a:lvl1pPr marL="180975" marR="0" indent="-180975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mtClean="0">
                <a:solidFill>
                  <a:schemeClr val="tx1"/>
                </a:solidFill>
              </a:defRPr>
            </a:lvl1pPr>
            <a:lvl2pPr>
              <a:defRPr lang="sv-SE" smtClean="0">
                <a:solidFill>
                  <a:schemeClr val="tx1"/>
                </a:solidFill>
              </a:defRPr>
            </a:lvl2pPr>
            <a:lvl3pPr>
              <a:defRPr lang="sv-SE" smtClean="0">
                <a:solidFill>
                  <a:schemeClr val="tx1"/>
                </a:solidFill>
              </a:defRPr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/>
              <a:t>Klicka här för att ändra texten. </a:t>
            </a:r>
          </a:p>
          <a:p>
            <a:pPr lvl="0"/>
            <a:r>
              <a:rPr lang="sv-SE" dirty="0"/>
              <a:t>Om du inte vill ha texten som en punktlista: Klicka ur ”Punktlista” som du hittar under ”Start” i menyn.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98A4C7C-235A-2344-B844-2F4B4916895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0664" y="1896373"/>
            <a:ext cx="7560000" cy="38599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buNone/>
              <a:defRPr sz="2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ändra 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4FAE57-3616-634D-97C1-CE8A5C3B109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23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Text-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FF64D42-4E6F-7247-B292-DCAE2AE4A2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5331" y="1881188"/>
            <a:ext cx="4860000" cy="432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smtClean="0">
                <a:solidFill>
                  <a:schemeClr val="tx1"/>
                </a:solidFill>
              </a:defRPr>
            </a:lvl1pPr>
            <a:lvl2pPr>
              <a:defRPr lang="sv-SE" smtClean="0">
                <a:solidFill>
                  <a:schemeClr val="tx1"/>
                </a:solidFill>
              </a:defRPr>
            </a:lvl2pPr>
            <a:lvl3pPr>
              <a:defRPr lang="sv-SE" smtClean="0">
                <a:solidFill>
                  <a:schemeClr val="tx1"/>
                </a:solidFill>
              </a:defRPr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/>
              <a:t>Klicka här för att ändra texten. </a:t>
            </a:r>
          </a:p>
          <a:p>
            <a:pPr lvl="0"/>
            <a:r>
              <a:rPr lang="sv-SE" dirty="0"/>
              <a:t>Om du inte vill ha texten som en punktlista: Klicka ur ”Punktlista” som du hittar under ”Start” i menyn.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C2B61352-438E-4A40-897B-63268B71667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104163" y="1881089"/>
            <a:ext cx="4860000" cy="4320000"/>
          </a:xfrm>
        </p:spPr>
        <p:txBody>
          <a:bodyPr vert="horz" lIns="0" tIns="0" rIns="0" bIns="0" rtlCol="0">
            <a:normAutofit/>
          </a:bodyPr>
          <a:lstStyle>
            <a:lvl1pPr marL="180975" marR="0" indent="-180975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baseline="0" smtClean="0">
                <a:solidFill>
                  <a:schemeClr val="tx1"/>
                </a:solidFill>
              </a:defRPr>
            </a:lvl1pPr>
            <a:lvl2pPr>
              <a:defRPr lang="sv-SE" smtClean="0">
                <a:solidFill>
                  <a:schemeClr val="tx1"/>
                </a:solidFill>
              </a:defRPr>
            </a:lvl2pPr>
            <a:lvl3pPr>
              <a:defRPr lang="sv-SE" smtClean="0">
                <a:solidFill>
                  <a:schemeClr val="tx1"/>
                </a:solidFill>
              </a:defRPr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/>
              <a:t>Klicka här för att ändra texten. Om du inte vill ha punkter, gå till Start-menyn och klicka ur punktext.</a:t>
            </a:r>
          </a:p>
          <a:p>
            <a:pPr lvl="0"/>
            <a:r>
              <a:rPr lang="sv-SE" dirty="0"/>
              <a:t>Om du inte vill ha texten som en punktlista: Klicka ur ”Punktlista” som du hittar under ”Start” i menyn.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C3B445C9-CDF9-3942-8252-EC24305915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087" y="703035"/>
            <a:ext cx="9053286" cy="1008000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 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F711D64-BF37-A540-8685-A006BB653C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40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251C4C-C244-854C-8CDC-B883DD383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087" y="703036"/>
            <a:ext cx="9053286" cy="1008000"/>
          </a:xfrm>
        </p:spPr>
        <p:txBody>
          <a:bodyPr/>
          <a:lstStyle/>
          <a:p>
            <a:r>
              <a:rPr lang="sv-SE" dirty="0"/>
              <a:t>Klicka här för att ändra rubrik </a:t>
            </a:r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8CEB74FE-FA0F-454F-BABF-E895F73B90C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1600" y="1881188"/>
            <a:ext cx="9137650" cy="4320000"/>
          </a:xfrm>
        </p:spPr>
        <p:txBody>
          <a:bodyPr/>
          <a:lstStyle>
            <a:lvl1pPr marL="0" indent="0" algn="l">
              <a:buNone/>
              <a:defRPr strike="noStrike" cap="none"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6" name="Platshållare för bildnummer 3">
            <a:extLst>
              <a:ext uri="{FF2B5EF4-FFF2-40B4-BE49-F238E27FC236}">
                <a16:creationId xmlns:a16="http://schemas.microsoft.com/office/drawing/2014/main" id="{016365E5-4887-314D-9285-A6134F328E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0885" y="6416892"/>
            <a:ext cx="487589" cy="234222"/>
          </a:xfrm>
        </p:spPr>
        <p:txBody>
          <a:bodyPr/>
          <a:lstStyle/>
          <a:p>
            <a:fld id="{EF947F51-DBBA-3C4B-BBC4-C87B66A799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53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03087" y="703036"/>
            <a:ext cx="9053286" cy="97336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03086" y="1874602"/>
            <a:ext cx="10360053" cy="44499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440885" y="6416892"/>
            <a:ext cx="487589" cy="2342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400" b="1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EF947F51-DBBA-3C4B-BBC4-C87B66A7998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gul, tecken, sitter, personer&#10;&#10;Automatiskt genererad beskrivning">
            <a:extLst>
              <a:ext uri="{FF2B5EF4-FFF2-40B4-BE49-F238E27FC236}">
                <a16:creationId xmlns:a16="http://schemas.microsoft.com/office/drawing/2014/main" id="{9C53296F-E54F-8542-98B8-885EFE5EF60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798629" y="226703"/>
            <a:ext cx="1129846" cy="6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89" r:id="rId2"/>
    <p:sldLayoutId id="2147483824" r:id="rId3"/>
    <p:sldLayoutId id="2147483827" r:id="rId4"/>
    <p:sldLayoutId id="2147483703" r:id="rId5"/>
    <p:sldLayoutId id="2147483821" r:id="rId6"/>
    <p:sldLayoutId id="2147483813" r:id="rId7"/>
    <p:sldLayoutId id="2147483795" r:id="rId8"/>
    <p:sldLayoutId id="2147483822" r:id="rId9"/>
    <p:sldLayoutId id="2147483796" r:id="rId10"/>
    <p:sldLayoutId id="2147483825" r:id="rId11"/>
    <p:sldLayoutId id="2147483826" r:id="rId12"/>
    <p:sldLayoutId id="2147483803" r:id="rId13"/>
    <p:sldLayoutId id="214748382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800" b="1" i="0" kern="1200" cap="none" spc="-1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5000"/>
        </a:lnSpc>
        <a:spcBef>
          <a:spcPts val="1200"/>
        </a:spcBef>
        <a:buFont typeface="Arial" panose="020B0604020202020204" pitchFamily="34" charset="0"/>
        <a:buChar char="•"/>
        <a:tabLst/>
        <a:defRPr sz="1600" b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–"/>
        <a:defRPr sz="1600" b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–"/>
        <a:defRPr sz="1600" b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–"/>
        <a:defRPr sz="1400" b="0" kern="1200" cap="none" baseline="0">
          <a:solidFill>
            <a:schemeClr val="accent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–"/>
        <a:defRPr sz="1200" b="0" kern="1200" cap="none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–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–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–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–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14" userDrawn="1">
          <p15:clr>
            <a:srgbClr val="F26B43"/>
          </p15:clr>
        </p15:guide>
        <p15:guide id="2" pos="166" userDrawn="1">
          <p15:clr>
            <a:srgbClr val="F26B43"/>
          </p15:clr>
        </p15:guide>
        <p15:guide id="3" orient="horz" pos="142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pos="688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  <p15:guide id="7" pos="2071" userDrawn="1">
          <p15:clr>
            <a:srgbClr val="F26B43"/>
          </p15:clr>
        </p15:guide>
        <p15:guide id="8" pos="2343" userDrawn="1">
          <p15:clr>
            <a:srgbClr val="F26B43"/>
          </p15:clr>
        </p15:guide>
        <p15:guide id="9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i.se/" TargetMode="External"/><Relationship Id="rId7" Type="http://schemas.openxmlformats.org/officeDocument/2006/relationships/hyperlink" Target="https://youtube.com/watch?v=1vTAt9WMXcQ&amp;feature=share&amp;fbclid=IwAR0IoSYIQlLIoQy6815korQvqEa4Y1XBkiks8n4aCtiyA6gtix1ADxykgUo" TargetMode="External"/><Relationship Id="rId2" Type="http://schemas.openxmlformats.org/officeDocument/2006/relationships/hyperlink" Target="https://www.energimyndigheten.se/guide-for-energieffektiva-foreta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nergimyndigheten.se/energieffektivisering/husguiden---for-dig-som-vill-energieffektivisera-ditt/" TargetMode="External"/><Relationship Id="rId5" Type="http://schemas.openxmlformats.org/officeDocument/2006/relationships/hyperlink" Target="http://www.energiradgivningen.se/" TargetMode="External"/><Relationship Id="rId4" Type="http://schemas.openxmlformats.org/officeDocument/2006/relationships/hyperlink" Target="https://www.energimarknadsbyran.s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iradgivningen.se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2023-03-23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4126707" y="4169911"/>
            <a:ext cx="3938587" cy="100756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Villaföreningen i Viksjö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49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3087" y="307818"/>
            <a:ext cx="9053286" cy="679010"/>
          </a:xfrm>
        </p:spPr>
        <p:txBody>
          <a:bodyPr/>
          <a:lstStyle/>
          <a:p>
            <a:r>
              <a:rPr lang="sv-SE" dirty="0" smtClean="0"/>
              <a:t>Exempelhus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03086" y="1603948"/>
            <a:ext cx="9054000" cy="4863075"/>
          </a:xfrm>
        </p:spPr>
        <p:txBody>
          <a:bodyPr>
            <a:normAutofit/>
          </a:bodyPr>
          <a:lstStyle/>
          <a:p>
            <a:endParaRPr lang="sv-SE" sz="2800" dirty="0" smtClean="0"/>
          </a:p>
          <a:p>
            <a:endParaRPr lang="sv-SE" sz="2800" dirty="0" smtClean="0"/>
          </a:p>
          <a:p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6" y="1283564"/>
            <a:ext cx="7645138" cy="47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3087" y="334978"/>
            <a:ext cx="9053286" cy="805759"/>
          </a:xfrm>
        </p:spPr>
        <p:txBody>
          <a:bodyPr/>
          <a:lstStyle/>
          <a:p>
            <a:r>
              <a:rPr lang="sv-SE" dirty="0" smtClean="0"/>
              <a:t>Användning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03086" y="1520982"/>
            <a:ext cx="9054000" cy="494604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1</a:t>
            </a:r>
            <a:r>
              <a:rPr lang="sv-SE" sz="2800" baseline="30000" dirty="0" smtClean="0"/>
              <a:t>o</a:t>
            </a:r>
            <a:r>
              <a:rPr lang="sv-SE" sz="2800" dirty="0" smtClean="0"/>
              <a:t> C motsvarar ungefär 5 % av uppvärmningskostnaden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Ca 50-75 liter varmvatten = ca 3-4 kWh/dygn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En speldator ca 1 400 kWh/år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Spring och springor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Mät/läs och googla!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85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3087" y="329784"/>
            <a:ext cx="9053286" cy="622091"/>
          </a:xfrm>
        </p:spPr>
        <p:txBody>
          <a:bodyPr/>
          <a:lstStyle/>
          <a:p>
            <a:r>
              <a:rPr lang="sv-SE" dirty="0" smtClean="0"/>
              <a:t>Elpriset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03086" y="1603948"/>
            <a:ext cx="9054000" cy="4691921"/>
          </a:xfrm>
        </p:spPr>
        <p:txBody>
          <a:bodyPr>
            <a:normAutofit/>
          </a:bodyPr>
          <a:lstStyle/>
          <a:p>
            <a:endParaRPr lang="sv-SE" sz="2800" dirty="0" smtClean="0"/>
          </a:p>
          <a:p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034321" y="951875"/>
            <a:ext cx="958621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Priskomponenter</a:t>
            </a:r>
          </a:p>
          <a:p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A</a:t>
            </a:r>
            <a:r>
              <a:rPr lang="sv-SE" sz="2800" dirty="0" smtClean="0"/>
              <a:t>nvändning </a:t>
            </a:r>
            <a:r>
              <a:rPr lang="sv-SE" sz="2800" dirty="0"/>
              <a:t>– betalas till </a:t>
            </a:r>
            <a:r>
              <a:rPr lang="sv-SE" sz="2800" dirty="0" smtClean="0"/>
              <a:t>elhandelsföretaget</a:t>
            </a: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Distribution – </a:t>
            </a:r>
            <a:r>
              <a:rPr lang="sv-SE" sz="2800" dirty="0"/>
              <a:t>betalas till </a:t>
            </a:r>
            <a:r>
              <a:rPr lang="sv-SE" sz="2800" dirty="0" smtClean="0"/>
              <a:t>elnätsföretaget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Energiskatter </a:t>
            </a:r>
            <a:r>
              <a:rPr lang="sv-SE" sz="2800" dirty="0"/>
              <a:t>och avgifter – betalas till staten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+ moms </a:t>
            </a:r>
            <a:r>
              <a:rPr lang="sv-SE" sz="2800" dirty="0"/>
              <a:t>på 25 procent för </a:t>
            </a:r>
            <a:r>
              <a:rPr lang="sv-SE" sz="2800" dirty="0" smtClean="0"/>
              <a:t>allt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Energiskatten idag 0:392/kWh*</a:t>
            </a:r>
          </a:p>
        </p:txBody>
      </p:sp>
    </p:spTree>
    <p:extLst>
      <p:ext uri="{BB962C8B-B14F-4D97-AF65-F5344CB8AC3E}">
        <p14:creationId xmlns:p14="http://schemas.microsoft.com/office/powerpoint/2010/main" val="37861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3087" y="329784"/>
            <a:ext cx="9053286" cy="622091"/>
          </a:xfrm>
        </p:spPr>
        <p:txBody>
          <a:bodyPr/>
          <a:lstStyle/>
          <a:p>
            <a:r>
              <a:rPr lang="sv-SE" dirty="0" smtClean="0"/>
              <a:t>Elpriset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03086" y="1603948"/>
            <a:ext cx="9054000" cy="4863075"/>
          </a:xfrm>
        </p:spPr>
        <p:txBody>
          <a:bodyPr>
            <a:normAutofit/>
          </a:bodyPr>
          <a:lstStyle/>
          <a:p>
            <a:endParaRPr lang="sv-SE" sz="2800" dirty="0" smtClean="0"/>
          </a:p>
          <a:p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7" y="878446"/>
            <a:ext cx="8240089" cy="524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3087" y="298764"/>
            <a:ext cx="9053286" cy="1385111"/>
          </a:xfrm>
        </p:spPr>
        <p:txBody>
          <a:bodyPr/>
          <a:lstStyle/>
          <a:p>
            <a:r>
              <a:rPr lang="sv-SE" dirty="0" smtClean="0"/>
              <a:t>Elpriset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3" y="788172"/>
            <a:ext cx="7998510" cy="52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3087" y="329784"/>
            <a:ext cx="9053286" cy="622091"/>
          </a:xfrm>
        </p:spPr>
        <p:txBody>
          <a:bodyPr/>
          <a:lstStyle/>
          <a:p>
            <a:r>
              <a:rPr lang="sv-SE" dirty="0" smtClean="0"/>
              <a:t>Frågor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03086" y="1603948"/>
            <a:ext cx="9054000" cy="4691921"/>
          </a:xfrm>
        </p:spPr>
        <p:txBody>
          <a:bodyPr>
            <a:normAutofit/>
          </a:bodyPr>
          <a:lstStyle/>
          <a:p>
            <a:endParaRPr lang="sv-SE" sz="2800" dirty="0" smtClean="0"/>
          </a:p>
          <a:p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034321" y="1531297"/>
            <a:ext cx="95862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- Solpaneler? </a:t>
            </a:r>
          </a:p>
          <a:p>
            <a:r>
              <a:rPr lang="sv-SE" sz="2800" dirty="0"/>
              <a:t>- Fönster? Lönar det sig att byta?</a:t>
            </a:r>
          </a:p>
          <a:p>
            <a:r>
              <a:rPr lang="sv-SE" sz="2800" dirty="0"/>
              <a:t>- Kompletterande isolering? </a:t>
            </a:r>
          </a:p>
          <a:p>
            <a:r>
              <a:rPr lang="sv-SE" sz="2800" dirty="0"/>
              <a:t>- Byte till vattenburen uppvärmning? </a:t>
            </a:r>
            <a:r>
              <a:rPr lang="sv-SE" sz="2800" dirty="0" err="1"/>
              <a:t>Iom</a:t>
            </a:r>
            <a:r>
              <a:rPr lang="sv-SE" sz="2800" dirty="0"/>
              <a:t> att husen ligger såpass tätt kan ju inte alla installera bergvärme. </a:t>
            </a:r>
          </a:p>
          <a:p>
            <a:r>
              <a:rPr lang="sv-SE" sz="2800" dirty="0"/>
              <a:t>- Byte av </a:t>
            </a:r>
            <a:r>
              <a:rPr lang="sv-SE" sz="2800" dirty="0" err="1"/>
              <a:t>bef</a:t>
            </a:r>
            <a:r>
              <a:rPr lang="sv-SE" sz="2800" dirty="0"/>
              <a:t> elradiatorer med bimetalltermostat till elektronisk reglering? </a:t>
            </a:r>
          </a:p>
          <a:p>
            <a:r>
              <a:rPr lang="sv-SE" sz="2800" dirty="0"/>
              <a:t>- Ventilation?</a:t>
            </a:r>
          </a:p>
          <a:p>
            <a:r>
              <a:rPr lang="sv-SE" sz="2800" dirty="0"/>
              <a:t>- Smart varmvattenberedare?</a:t>
            </a:r>
          </a:p>
        </p:txBody>
      </p:sp>
    </p:spTree>
    <p:extLst>
      <p:ext uri="{BB962C8B-B14F-4D97-AF65-F5344CB8AC3E}">
        <p14:creationId xmlns:p14="http://schemas.microsoft.com/office/powerpoint/2010/main" val="19082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3087" y="280657"/>
            <a:ext cx="9053286" cy="660903"/>
          </a:xfrm>
        </p:spPr>
        <p:txBody>
          <a:bodyPr/>
          <a:lstStyle/>
          <a:p>
            <a:r>
              <a:rPr lang="sv-SE" dirty="0" smtClean="0"/>
              <a:t>Tips 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03086" y="941560"/>
            <a:ext cx="9598110" cy="55254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sz="2400" b="1" dirty="0" smtClean="0"/>
              <a:t>Energimyndighetens företagsguide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sz="2400" dirty="0">
                <a:hlinkClick r:id="rId2"/>
              </a:rPr>
              <a:t>https://www.energimyndigheten.se/guide-for-energieffektiva-foretag</a:t>
            </a:r>
            <a:r>
              <a:rPr lang="sv-SE" sz="2400" dirty="0" smtClean="0">
                <a:hlinkClick r:id="rId2"/>
              </a:rPr>
              <a:t>/</a:t>
            </a:r>
            <a:endParaRPr lang="sv-SE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sz="2400" b="1" dirty="0" smtClean="0"/>
              <a:t>Energimarknadsinspektionen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sz="2400" dirty="0">
                <a:hlinkClick r:id="rId3"/>
              </a:rPr>
              <a:t>https://ei.se</a:t>
            </a:r>
            <a:r>
              <a:rPr lang="sv-SE" sz="2400" dirty="0" smtClean="0">
                <a:hlinkClick r:id="rId3"/>
              </a:rPr>
              <a:t>/</a:t>
            </a:r>
            <a:endParaRPr lang="sv-SE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sz="2400" b="1" dirty="0" smtClean="0"/>
              <a:t>Konsumenternas energimarknadsbyrå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sz="2400" dirty="0">
                <a:hlinkClick r:id="rId4"/>
              </a:rPr>
              <a:t>https://www.energimarknadsbyran.se</a:t>
            </a:r>
            <a:r>
              <a:rPr lang="sv-SE" sz="2400" dirty="0" smtClean="0">
                <a:hlinkClick r:id="rId4"/>
              </a:rPr>
              <a:t>/</a:t>
            </a:r>
            <a:endParaRPr lang="sv-SE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sz="2400" b="1" dirty="0" smtClean="0"/>
              <a:t>Stöd och bidrag</a:t>
            </a:r>
            <a:endParaRPr lang="sv-SE" sz="24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sz="2400" dirty="0" smtClean="0">
                <a:hlinkClick r:id="rId5"/>
              </a:rPr>
              <a:t>www.energiradgivningen.se</a:t>
            </a:r>
            <a:r>
              <a:rPr lang="sv-SE" sz="2400" dirty="0" smtClean="0"/>
              <a:t> och/eller </a:t>
            </a:r>
            <a:r>
              <a:rPr lang="sv-SE" sz="2400" dirty="0" err="1" smtClean="0"/>
              <a:t>Storsthlm</a:t>
            </a:r>
            <a:endParaRPr lang="sv-SE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sz="2400" b="1" dirty="0" err="1" smtClean="0"/>
              <a:t>Husguiden</a:t>
            </a:r>
            <a:endParaRPr lang="sv-SE" sz="24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sz="2400" dirty="0">
                <a:hlinkClick r:id="rId6"/>
              </a:rPr>
              <a:t>http://www.energimyndigheten.se/energieffektivisering/husguiden---for-dig-som-vill-energieffektivisera-ditt/</a:t>
            </a:r>
            <a:endParaRPr lang="sv-SE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sz="2400" b="1" dirty="0" smtClean="0"/>
              <a:t>Energirådgivningens </a:t>
            </a:r>
            <a:r>
              <a:rPr lang="sv-SE" sz="2400" b="1" dirty="0" err="1" smtClean="0"/>
              <a:t>webbinarium</a:t>
            </a:r>
            <a:r>
              <a:rPr lang="sv-SE" sz="2400" b="1" dirty="0" smtClean="0"/>
              <a:t> riktat </a:t>
            </a:r>
            <a:r>
              <a:rPr lang="sv-SE" sz="2400" b="1" dirty="0"/>
              <a:t>till </a:t>
            </a:r>
            <a:r>
              <a:rPr lang="sv-SE" sz="2400" b="1" dirty="0" smtClean="0"/>
              <a:t>villaägare</a:t>
            </a:r>
            <a:endParaRPr lang="sv-SE" sz="24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sz="2400" dirty="0">
                <a:hlinkClick r:id="rId7"/>
              </a:rPr>
              <a:t>https://youtube.com/watch?v=1vTAt9WMXcQ&amp;feature=share</a:t>
            </a:r>
            <a:endParaRPr lang="sv-SE" sz="2400" dirty="0"/>
          </a:p>
          <a:p>
            <a:endParaRPr lang="sv-SE" sz="24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F1CF64-FE75-E647-A24D-5312AB1F34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E15C24-A250-AF40-ABAB-627B26E20C66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1198FE5-EB02-6743-B01C-7028C5F212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E7A0046-480F-6B4F-851C-92AD2C855D1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96824" y="5468956"/>
            <a:ext cx="9801500" cy="233325"/>
          </a:xfrm>
        </p:spPr>
        <p:txBody>
          <a:bodyPr/>
          <a:lstStyle/>
          <a:p>
            <a:r>
              <a:rPr lang="sv-SE" dirty="0" smtClean="0"/>
              <a:t>www.energiradgivningen.se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1920504" y="6273986"/>
            <a:ext cx="8466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000" dirty="0" smtClean="0"/>
              <a:t>Opartisk </a:t>
            </a:r>
            <a:r>
              <a:rPr lang="sv-SE" sz="1000" dirty="0"/>
              <a:t>och kostnadsfri </a:t>
            </a:r>
            <a:r>
              <a:rPr lang="sv-SE" sz="1000" dirty="0" smtClean="0"/>
              <a:t>rådgivning från din kommun,  finansierad av Energimyndigheten</a:t>
            </a:r>
            <a:br>
              <a:rPr lang="sv-SE" sz="1000" dirty="0" smtClean="0"/>
            </a:br>
            <a:r>
              <a:rPr lang="sv-SE" sz="1000" dirty="0" smtClean="0"/>
              <a:t>Kontakta rådgivarna på 08-29 11 29 | </a:t>
            </a:r>
            <a:r>
              <a:rPr lang="sv-SE" sz="1000" u="sng" dirty="0" smtClean="0">
                <a:hlinkClick r:id="rId2"/>
              </a:rPr>
              <a:t>www.energiradgivningen.se</a:t>
            </a:r>
            <a:r>
              <a:rPr lang="sv-SE" sz="1000" dirty="0" smtClean="0"/>
              <a:t> 	</a:t>
            </a:r>
            <a:r>
              <a:rPr lang="sv-SE" sz="10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sv-SE" sz="10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tshållare för bild 17" descr="En bild som visar utomhus, möbler, säng, gräs&#10;&#10;Automatiskt genererad beskrivning">
            <a:extLst>
              <a:ext uri="{FF2B5EF4-FFF2-40B4-BE49-F238E27FC236}">
                <a16:creationId xmlns:a16="http://schemas.microsoft.com/office/drawing/2014/main" id="{541CBBB5-65FB-8846-9485-9D45A63334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6532" r="36532"/>
          <a:stretch>
            <a:fillRect/>
          </a:stretch>
        </p:blipFill>
        <p:spPr/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16AE7611-F060-E144-B6F4-A1BF966B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62" y="1622614"/>
            <a:ext cx="6519327" cy="4151169"/>
          </a:xfrm>
        </p:spPr>
        <p:txBody>
          <a:bodyPr/>
          <a:lstStyle/>
          <a:p>
            <a:r>
              <a:rPr lang="sv-SE" sz="3600" b="0" dirty="0" smtClean="0"/>
              <a:t>Opartisk och </a:t>
            </a:r>
            <a:r>
              <a:rPr lang="sv-SE" sz="3600" b="0" dirty="0"/>
              <a:t>k</a:t>
            </a:r>
            <a:r>
              <a:rPr lang="sv-SE" sz="3600" b="0" dirty="0" smtClean="0"/>
              <a:t>ostnadsfri service från din kommun, finansierad av Energimyndigheten.</a:t>
            </a:r>
            <a:br>
              <a:rPr lang="sv-SE" sz="3600" b="0" dirty="0" smtClean="0"/>
            </a:br>
            <a:r>
              <a:rPr lang="sv-SE" sz="3600" b="0" dirty="0"/>
              <a:t/>
            </a:r>
            <a:br>
              <a:rPr lang="sv-SE" sz="3600" b="0" dirty="0"/>
            </a:br>
            <a:r>
              <a:rPr lang="sv-SE" sz="3600" b="0" dirty="0" smtClean="0"/>
              <a:t>Vision: </a:t>
            </a:r>
            <a:r>
              <a:rPr lang="sv-SE" sz="3600" b="0" i="1" dirty="0" smtClean="0"/>
              <a:t>ökad energieffektivisering och mer förnybar energi genom rådgivning</a:t>
            </a:r>
            <a:r>
              <a:rPr lang="sv-SE" sz="3600" b="0" dirty="0" smtClean="0"/>
              <a:t>. </a:t>
            </a:r>
            <a:endParaRPr lang="sv-SE" sz="3600" b="0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6513A5C-E6E5-2342-BF6E-98E429625F0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3461657" y="6251004"/>
            <a:ext cx="8466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sv-SE" sz="10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Målgrupper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22"/>
          </p:nvPr>
        </p:nvSpPr>
        <p:spPr>
          <a:xfrm>
            <a:off x="4716314" y="1896373"/>
            <a:ext cx="7560000" cy="385997"/>
          </a:xfrm>
        </p:spPr>
        <p:txBody>
          <a:bodyPr/>
          <a:lstStyle/>
          <a:p>
            <a:r>
              <a:rPr lang="sv-SE" dirty="0" smtClean="0"/>
              <a:t>Privatpersoner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3</a:t>
            </a:fld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9F02F58-3968-604D-9534-2DE23C725769}"/>
              </a:ext>
            </a:extLst>
          </p:cNvPr>
          <p:cNvGrpSpPr/>
          <p:nvPr/>
        </p:nvGrpSpPr>
        <p:grpSpPr>
          <a:xfrm>
            <a:off x="3730662" y="1686300"/>
            <a:ext cx="842462" cy="803988"/>
            <a:chOff x="1092200" y="1916813"/>
            <a:chExt cx="1293085" cy="1293085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A051CCB9-62C6-8244-B25B-4638585103AA}"/>
                </a:ext>
              </a:extLst>
            </p:cNvPr>
            <p:cNvSpPr/>
            <p:nvPr/>
          </p:nvSpPr>
          <p:spPr>
            <a:xfrm>
              <a:off x="1092200" y="1916813"/>
              <a:ext cx="1293085" cy="12930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0" rtlCol="0" anchor="ctr"/>
            <a:lstStyle/>
            <a:p>
              <a:pPr algn="ctr"/>
              <a:endParaRPr lang="sv-SE" sz="1400" b="1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7BD18CBA-D1C6-9D48-815C-A76CBE024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396742" y="2314034"/>
              <a:ext cx="684000" cy="474892"/>
            </a:xfrm>
            <a:prstGeom prst="rect">
              <a:avLst/>
            </a:prstGeom>
          </p:spPr>
        </p:pic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89020C74-8FBF-F043-A102-D71F74A91CEF}"/>
              </a:ext>
            </a:extLst>
          </p:cNvPr>
          <p:cNvGrpSpPr/>
          <p:nvPr/>
        </p:nvGrpSpPr>
        <p:grpSpPr>
          <a:xfrm>
            <a:off x="3730662" y="2803568"/>
            <a:ext cx="842461" cy="804408"/>
            <a:chOff x="2632440" y="1916813"/>
            <a:chExt cx="1293085" cy="1293085"/>
          </a:xfrm>
        </p:grpSpPr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F873C6D2-3881-F544-B991-E3840FF3E7DB}"/>
                </a:ext>
              </a:extLst>
            </p:cNvPr>
            <p:cNvSpPr/>
            <p:nvPr/>
          </p:nvSpPr>
          <p:spPr>
            <a:xfrm>
              <a:off x="2632440" y="1916813"/>
              <a:ext cx="1293085" cy="12930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0" rtlCol="0" anchor="ctr"/>
            <a:lstStyle/>
            <a:p>
              <a:pPr algn="ctr"/>
              <a:endParaRPr lang="sv-SE" sz="1400" b="1" dirty="0"/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9E9364BF-DEF8-5F41-992B-49B230C0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936982" y="2314034"/>
              <a:ext cx="684000" cy="474892"/>
            </a:xfrm>
            <a:prstGeom prst="rect">
              <a:avLst/>
            </a:prstGeom>
          </p:spPr>
        </p:pic>
      </p:grpSp>
      <p:sp>
        <p:nvSpPr>
          <p:cNvPr id="13" name="Platshållare för text 4"/>
          <p:cNvSpPr txBox="1">
            <a:spLocks/>
          </p:cNvSpPr>
          <p:nvPr/>
        </p:nvSpPr>
        <p:spPr>
          <a:xfrm>
            <a:off x="4714336" y="3022547"/>
            <a:ext cx="7560000" cy="3859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22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Föreningar</a:t>
            </a:r>
            <a:endParaRPr lang="sv-SE" dirty="0"/>
          </a:p>
        </p:txBody>
      </p:sp>
      <p:sp>
        <p:nvSpPr>
          <p:cNvPr id="14" name="Platshållare för text 4"/>
          <p:cNvSpPr txBox="1">
            <a:spLocks/>
          </p:cNvSpPr>
          <p:nvPr/>
        </p:nvSpPr>
        <p:spPr>
          <a:xfrm>
            <a:off x="4712357" y="4196222"/>
            <a:ext cx="7560000" cy="3859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22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Små och medelstora företag</a:t>
            </a:r>
            <a:endParaRPr lang="sv-SE" dirty="0"/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F269341A-BDBA-844C-9D8D-BBDD0A601A56}"/>
              </a:ext>
            </a:extLst>
          </p:cNvPr>
          <p:cNvGrpSpPr/>
          <p:nvPr/>
        </p:nvGrpSpPr>
        <p:grpSpPr>
          <a:xfrm>
            <a:off x="3730662" y="3967345"/>
            <a:ext cx="867880" cy="803002"/>
            <a:chOff x="4172680" y="1916813"/>
            <a:chExt cx="1293085" cy="1293085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66719C14-3F8E-EA4F-B061-9C9C19133E14}"/>
                </a:ext>
              </a:extLst>
            </p:cNvPr>
            <p:cNvSpPr/>
            <p:nvPr/>
          </p:nvSpPr>
          <p:spPr>
            <a:xfrm>
              <a:off x="4172680" y="1916813"/>
              <a:ext cx="1293085" cy="12930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0" rtlCol="0" anchor="ctr"/>
            <a:lstStyle/>
            <a:p>
              <a:pPr algn="ctr"/>
              <a:endParaRPr lang="sv-SE" sz="1400" b="1" dirty="0"/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D78D95D8-31C6-344A-BD20-4CDF03AEF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77222" y="2314034"/>
              <a:ext cx="684000" cy="474892"/>
            </a:xfrm>
            <a:prstGeom prst="rect">
              <a:avLst/>
            </a:prstGeom>
          </p:spPr>
        </p:pic>
      </p:grpSp>
      <p:pic>
        <p:nvPicPr>
          <p:cNvPr id="25" name="Platshållare för bild 2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r="34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57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730662" y="675875"/>
            <a:ext cx="6708738" cy="480321"/>
          </a:xfrm>
        </p:spPr>
        <p:txBody>
          <a:bodyPr/>
          <a:lstStyle/>
          <a:p>
            <a:r>
              <a:rPr lang="sv-SE" dirty="0" smtClean="0"/>
              <a:t>Här finns vi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22"/>
          </p:nvPr>
        </p:nvSpPr>
        <p:spPr>
          <a:xfrm>
            <a:off x="4716314" y="1896373"/>
            <a:ext cx="7046195" cy="385997"/>
          </a:xfrm>
        </p:spPr>
        <p:txBody>
          <a:bodyPr/>
          <a:lstStyle/>
          <a:p>
            <a:r>
              <a:rPr lang="sv-SE" dirty="0" smtClean="0"/>
              <a:t>Telefonrådgivning</a:t>
            </a:r>
          </a:p>
          <a:p>
            <a:r>
              <a:rPr lang="sv-SE" sz="1600" b="0" dirty="0" smtClean="0"/>
              <a:t>08-29 11 29</a:t>
            </a:r>
          </a:p>
          <a:p>
            <a:endParaRPr lang="sv-SE" sz="16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13" name="Platshållare för text 4"/>
          <p:cNvSpPr txBox="1">
            <a:spLocks/>
          </p:cNvSpPr>
          <p:nvPr/>
        </p:nvSpPr>
        <p:spPr>
          <a:xfrm>
            <a:off x="4714336" y="3022547"/>
            <a:ext cx="7131300" cy="3859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22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Webbservice</a:t>
            </a:r>
          </a:p>
          <a:p>
            <a:r>
              <a:rPr lang="sv-SE" sz="1600" b="0" dirty="0" smtClean="0"/>
              <a:t>Energiradgivningen.se</a:t>
            </a:r>
            <a:endParaRPr lang="sv-SE" sz="1600" b="0" dirty="0"/>
          </a:p>
        </p:txBody>
      </p:sp>
      <p:sp>
        <p:nvSpPr>
          <p:cNvPr id="14" name="Platshållare för text 4"/>
          <p:cNvSpPr txBox="1">
            <a:spLocks/>
          </p:cNvSpPr>
          <p:nvPr/>
        </p:nvSpPr>
        <p:spPr>
          <a:xfrm>
            <a:off x="4712357" y="4196222"/>
            <a:ext cx="6925461" cy="3859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22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Mailrådgivning</a:t>
            </a:r>
          </a:p>
          <a:p>
            <a:r>
              <a:rPr lang="sv-SE" sz="1600" b="0" dirty="0" smtClean="0"/>
              <a:t>info@energiradgivningen.se</a:t>
            </a:r>
            <a:endParaRPr lang="sv-SE" sz="1600" b="0" dirty="0"/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82FCF55-4F70-D44B-8669-DD3F71FC9880}"/>
              </a:ext>
            </a:extLst>
          </p:cNvPr>
          <p:cNvGrpSpPr/>
          <p:nvPr/>
        </p:nvGrpSpPr>
        <p:grpSpPr>
          <a:xfrm>
            <a:off x="3526090" y="1663234"/>
            <a:ext cx="925382" cy="926917"/>
            <a:chOff x="5712921" y="3434875"/>
            <a:chExt cx="1293085" cy="1293085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CD4E541-F2BD-DE4A-9B0E-198DAD62A10A}"/>
                </a:ext>
              </a:extLst>
            </p:cNvPr>
            <p:cNvSpPr/>
            <p:nvPr/>
          </p:nvSpPr>
          <p:spPr>
            <a:xfrm>
              <a:off x="5712921" y="3434875"/>
              <a:ext cx="1293085" cy="12930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0" rtlCol="0" anchor="ctr"/>
            <a:lstStyle/>
            <a:p>
              <a:pPr algn="ctr"/>
              <a:endParaRPr lang="sv-SE" sz="1400" b="1" dirty="0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4AD73B26-1179-BD44-885C-317CD34E7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008181" y="3788799"/>
              <a:ext cx="702564" cy="605028"/>
            </a:xfrm>
            <a:prstGeom prst="rect">
              <a:avLst/>
            </a:prstGeom>
          </p:spPr>
        </p:pic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DA6CEC9A-DDBD-0F49-A540-B150B22F6348}"/>
              </a:ext>
            </a:extLst>
          </p:cNvPr>
          <p:cNvGrpSpPr/>
          <p:nvPr/>
        </p:nvGrpSpPr>
        <p:grpSpPr>
          <a:xfrm>
            <a:off x="3526089" y="2811948"/>
            <a:ext cx="925382" cy="908187"/>
            <a:chOff x="7266609" y="4964812"/>
            <a:chExt cx="1293085" cy="1293085"/>
          </a:xfrm>
        </p:grpSpPr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6319E18C-2035-4D4F-9104-039775FD2331}"/>
                </a:ext>
              </a:extLst>
            </p:cNvPr>
            <p:cNvSpPr/>
            <p:nvPr/>
          </p:nvSpPr>
          <p:spPr>
            <a:xfrm>
              <a:off x="7266609" y="4964812"/>
              <a:ext cx="1293085" cy="12930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0" rtlCol="0" anchor="ctr"/>
            <a:lstStyle/>
            <a:p>
              <a:pPr algn="ctr"/>
              <a:endParaRPr lang="sv-SE" sz="1400" b="1" dirty="0"/>
            </a:p>
          </p:txBody>
        </p:sp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AF74B909-D8E5-4749-8B89-723E46C9D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76274" y="5205433"/>
              <a:ext cx="744370" cy="744370"/>
            </a:xfrm>
            <a:prstGeom prst="rect">
              <a:avLst/>
            </a:prstGeom>
          </p:spPr>
        </p:pic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39F02F58-3968-604D-9534-2DE23C725769}"/>
              </a:ext>
            </a:extLst>
          </p:cNvPr>
          <p:cNvGrpSpPr/>
          <p:nvPr/>
        </p:nvGrpSpPr>
        <p:grpSpPr>
          <a:xfrm>
            <a:off x="3526090" y="3957230"/>
            <a:ext cx="911470" cy="872113"/>
            <a:chOff x="1092200" y="1916813"/>
            <a:chExt cx="1293085" cy="1293085"/>
          </a:xfrm>
        </p:grpSpPr>
        <p:sp>
          <p:nvSpPr>
            <p:cNvPr id="25" name="Ellips 24">
              <a:extLst>
                <a:ext uri="{FF2B5EF4-FFF2-40B4-BE49-F238E27FC236}">
                  <a16:creationId xmlns:a16="http://schemas.microsoft.com/office/drawing/2014/main" id="{A051CCB9-62C6-8244-B25B-4638585103AA}"/>
                </a:ext>
              </a:extLst>
            </p:cNvPr>
            <p:cNvSpPr/>
            <p:nvPr/>
          </p:nvSpPr>
          <p:spPr>
            <a:xfrm>
              <a:off x="1092200" y="1916813"/>
              <a:ext cx="1293085" cy="12930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0" rtlCol="0" anchor="ctr"/>
            <a:lstStyle/>
            <a:p>
              <a:pPr algn="ctr"/>
              <a:endParaRPr lang="sv-SE" sz="1400" b="1" dirty="0"/>
            </a:p>
          </p:txBody>
        </p:sp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7BD18CBA-D1C6-9D48-815C-A76CBE024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96742" y="2314034"/>
              <a:ext cx="684000" cy="474892"/>
            </a:xfrm>
            <a:prstGeom prst="rect">
              <a:avLst/>
            </a:prstGeom>
          </p:spPr>
        </p:pic>
      </p:grpSp>
      <p:pic>
        <p:nvPicPr>
          <p:cNvPr id="10" name="Platshållare för bild 9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6" r="34036"/>
          <a:stretch>
            <a:fillRect/>
          </a:stretch>
        </p:blipFill>
        <p:spPr/>
      </p:pic>
      <p:sp>
        <p:nvSpPr>
          <p:cNvPr id="27" name="Rektangel 26"/>
          <p:cNvSpPr/>
          <p:nvPr/>
        </p:nvSpPr>
        <p:spPr>
          <a:xfrm>
            <a:off x="3374987" y="5606655"/>
            <a:ext cx="8466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 smtClean="0"/>
              <a:t>Hitta din egen rådgivare på energimyndigheten.se</a:t>
            </a:r>
            <a:r>
              <a:rPr lang="sv-SE" sz="1000" dirty="0" smtClean="0"/>
              <a:t>	</a:t>
            </a:r>
            <a:r>
              <a:rPr lang="sv-SE" sz="10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sv-SE" sz="10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3087" y="407406"/>
            <a:ext cx="9053286" cy="697117"/>
          </a:xfrm>
        </p:spPr>
        <p:txBody>
          <a:bodyPr/>
          <a:lstStyle/>
          <a:p>
            <a:r>
              <a:rPr lang="sv-SE" dirty="0" smtClean="0"/>
              <a:t>Effekt och energi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03086" y="1167898"/>
            <a:ext cx="9054000" cy="52991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/>
              <a:t>En gammal glödlampa kunde ha en </a:t>
            </a:r>
            <a:r>
              <a:rPr lang="sv-SE" sz="2800" i="1" dirty="0" smtClean="0"/>
              <a:t>effekt</a:t>
            </a:r>
            <a:r>
              <a:rPr lang="sv-SE" sz="2800" dirty="0" smtClean="0"/>
              <a:t> på 60 </a:t>
            </a:r>
            <a:r>
              <a:rPr lang="sv-SE" sz="2800" i="1" dirty="0" smtClean="0"/>
              <a:t>watt</a:t>
            </a:r>
            <a:r>
              <a:rPr lang="sv-SE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/>
              <a:t>Var den tänd en timme drog den 0,06 kWh </a:t>
            </a:r>
            <a:r>
              <a:rPr lang="sv-SE" sz="2800" i="1" dirty="0" smtClean="0"/>
              <a:t>energi</a:t>
            </a:r>
            <a:r>
              <a:rPr lang="sv-SE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En elräkning kan innehålla poster för både effekt i kW och energi i kWh</a:t>
            </a:r>
            <a:r>
              <a:rPr lang="sv-SE" sz="2800" dirty="0" smtClean="0"/>
              <a:t>.</a:t>
            </a:r>
          </a:p>
          <a:p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Effekt över tid = energi</a:t>
            </a:r>
          </a:p>
          <a:p>
            <a:r>
              <a:rPr lang="sv-SE" sz="2800" dirty="0"/>
              <a:t>                kW x h = 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/>
              <a:t>Energieffektivisering </a:t>
            </a:r>
            <a:r>
              <a:rPr lang="sv-SE" sz="2800" dirty="0"/>
              <a:t>= lägre effekt och/eller kortare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681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3087" y="344032"/>
            <a:ext cx="9053286" cy="841972"/>
          </a:xfrm>
        </p:spPr>
        <p:txBody>
          <a:bodyPr/>
          <a:lstStyle/>
          <a:p>
            <a:r>
              <a:rPr lang="sv-SE" dirty="0" smtClean="0"/>
              <a:t>Mät och räkna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03087" y="1502874"/>
            <a:ext cx="3269738" cy="49641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 smtClean="0"/>
              <a:t>Installationer</a:t>
            </a: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 smtClean="0"/>
              <a:t>Effekt</a:t>
            </a:r>
            <a:r>
              <a:rPr lang="sv-SE" sz="32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 smtClean="0"/>
              <a:t>Drifttid</a:t>
            </a: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 smtClean="0"/>
              <a:t>Energibärare</a:t>
            </a:r>
            <a:endParaRPr lang="sv-SE" sz="3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3200" dirty="0" smtClean="0"/>
              <a:t>Nyckeltal</a:t>
            </a: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 smtClean="0"/>
              <a:t>Målkonflikter</a:t>
            </a:r>
            <a:endParaRPr lang="sv-SE" sz="3200" dirty="0"/>
          </a:p>
        </p:txBody>
      </p:sp>
      <p:sp>
        <p:nvSpPr>
          <p:cNvPr id="6" name="textruta 5"/>
          <p:cNvSpPr txBox="1"/>
          <p:nvPr/>
        </p:nvSpPr>
        <p:spPr>
          <a:xfrm>
            <a:off x="4445250" y="1502874"/>
            <a:ext cx="68896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v-SE" sz="3200" dirty="0" smtClean="0"/>
              <a:t>Behövs </a:t>
            </a:r>
            <a:r>
              <a:rPr lang="sv-SE" sz="3200" dirty="0"/>
              <a:t>alla?</a:t>
            </a:r>
          </a:p>
          <a:p>
            <a:pPr>
              <a:spcBef>
                <a:spcPts val="1200"/>
              </a:spcBef>
            </a:pPr>
            <a:r>
              <a:rPr lang="sv-SE" sz="3200" dirty="0" smtClean="0"/>
              <a:t>Möjligt </a:t>
            </a:r>
            <a:r>
              <a:rPr lang="sv-SE" sz="3200" dirty="0"/>
              <a:t>att minska?		</a:t>
            </a:r>
          </a:p>
          <a:p>
            <a:pPr>
              <a:spcBef>
                <a:spcPts val="1200"/>
              </a:spcBef>
            </a:pPr>
            <a:r>
              <a:rPr lang="sv-SE" sz="3200" dirty="0" smtClean="0"/>
              <a:t>Möjligt </a:t>
            </a:r>
            <a:r>
              <a:rPr lang="sv-SE" sz="3200" dirty="0"/>
              <a:t>att minska?</a:t>
            </a:r>
          </a:p>
          <a:p>
            <a:pPr>
              <a:spcBef>
                <a:spcPts val="1200"/>
              </a:spcBef>
            </a:pPr>
            <a:r>
              <a:rPr lang="sv-SE" sz="3200" dirty="0" smtClean="0"/>
              <a:t>Möjligt </a:t>
            </a:r>
            <a:r>
              <a:rPr lang="sv-SE" sz="3200" dirty="0"/>
              <a:t>att byta (t.ex. diesel &gt; el)?</a:t>
            </a:r>
          </a:p>
          <a:p>
            <a:pPr>
              <a:spcBef>
                <a:spcPts val="1200"/>
              </a:spcBef>
            </a:pPr>
            <a:r>
              <a:rPr lang="sv-SE" sz="3200" dirty="0"/>
              <a:t>N</a:t>
            </a:r>
            <a:r>
              <a:rPr lang="sv-SE" sz="3200" dirty="0" smtClean="0"/>
              <a:t>ytta</a:t>
            </a:r>
            <a:r>
              <a:rPr lang="sv-SE" sz="3200" dirty="0"/>
              <a:t>?</a:t>
            </a:r>
          </a:p>
          <a:p>
            <a:pPr>
              <a:spcBef>
                <a:spcPts val="1200"/>
              </a:spcBef>
            </a:pPr>
            <a:r>
              <a:rPr lang="sv-SE" sz="3200" dirty="0" smtClean="0"/>
              <a:t>Oönskade </a:t>
            </a:r>
            <a:r>
              <a:rPr lang="sv-SE" sz="3200" dirty="0"/>
              <a:t>effekter av att spara energi?</a:t>
            </a:r>
          </a:p>
        </p:txBody>
      </p:sp>
    </p:spTree>
    <p:extLst>
      <p:ext uri="{BB962C8B-B14F-4D97-AF65-F5344CB8AC3E}">
        <p14:creationId xmlns:p14="http://schemas.microsoft.com/office/powerpoint/2010/main" val="1026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3087" y="344032"/>
            <a:ext cx="9053286" cy="841972"/>
          </a:xfrm>
        </p:spPr>
        <p:txBody>
          <a:bodyPr/>
          <a:lstStyle/>
          <a:p>
            <a:r>
              <a:rPr lang="sv-SE" dirty="0" smtClean="0"/>
              <a:t>Ett normalt hus?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87" y="1691724"/>
            <a:ext cx="9557532" cy="31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3087" y="334978"/>
            <a:ext cx="9053286" cy="805759"/>
          </a:xfrm>
        </p:spPr>
        <p:txBody>
          <a:bodyPr/>
          <a:lstStyle/>
          <a:p>
            <a:r>
              <a:rPr lang="sv-SE" dirty="0" smtClean="0"/>
              <a:t>Vad påverkar?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03086" y="1520983"/>
            <a:ext cx="9054000" cy="4074060"/>
          </a:xfrm>
        </p:spPr>
        <p:txBody>
          <a:bodyPr>
            <a:normAutofit lnSpcReduction="10000"/>
          </a:bodyPr>
          <a:lstStyle/>
          <a:p>
            <a:r>
              <a:rPr lang="sv-SE" sz="2800" dirty="0" smtClean="0"/>
              <a:t>Byggnad</a:t>
            </a:r>
          </a:p>
          <a:p>
            <a:pPr marL="1177200" lvl="3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Typ, storlek och läge</a:t>
            </a:r>
          </a:p>
          <a:p>
            <a:pPr marL="1177200" lvl="3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Byggnadssätt</a:t>
            </a:r>
          </a:p>
          <a:p>
            <a:pPr marL="1177200" lvl="3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Installationer</a:t>
            </a:r>
          </a:p>
          <a:p>
            <a:pPr marL="1177200" lvl="3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Väder!</a:t>
            </a:r>
          </a:p>
          <a:p>
            <a:r>
              <a:rPr lang="sv-SE" sz="2800" dirty="0" smtClean="0"/>
              <a:t>Användning</a:t>
            </a:r>
          </a:p>
          <a:p>
            <a:pPr marL="1177200" lvl="3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Boende</a:t>
            </a:r>
          </a:p>
          <a:p>
            <a:pPr marL="1177200" lvl="3" indent="-457200">
              <a:buFont typeface="Arial" panose="020B0604020202020204" pitchFamily="34" charset="0"/>
              <a:buChar char="•"/>
            </a:pPr>
            <a:r>
              <a:rPr lang="sv-SE" sz="2600" dirty="0" err="1" smtClean="0"/>
              <a:t>Börvärden</a:t>
            </a:r>
            <a:endParaRPr lang="sv-SE" sz="2600" dirty="0" smtClean="0"/>
          </a:p>
          <a:p>
            <a:pPr marL="1177200" lvl="3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Beteende</a:t>
            </a:r>
            <a:endParaRPr lang="sv-SE" sz="2600" dirty="0" smtClean="0"/>
          </a:p>
          <a:p>
            <a:endParaRPr lang="sv-SE" sz="2800" dirty="0" smtClean="0"/>
          </a:p>
          <a:p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70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F947F51-DBBA-3C4B-BBC4-C87B66A79986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3087" y="199176"/>
            <a:ext cx="9053286" cy="769545"/>
          </a:xfrm>
        </p:spPr>
        <p:txBody>
          <a:bodyPr/>
          <a:lstStyle/>
          <a:p>
            <a:r>
              <a:rPr lang="sv-SE" dirty="0" smtClean="0"/>
              <a:t>Var börjar man?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6" y="1041149"/>
            <a:ext cx="4149951" cy="5196689"/>
          </a:xfrm>
          <a:prstGeom prst="rect">
            <a:avLst/>
          </a:prstGeom>
        </p:spPr>
      </p:pic>
      <p:cxnSp>
        <p:nvCxnSpPr>
          <p:cNvPr id="8" name="Rak koppling 7"/>
          <p:cNvCxnSpPr/>
          <p:nvPr/>
        </p:nvCxnSpPr>
        <p:spPr>
          <a:xfrm flipV="1">
            <a:off x="841972" y="3838669"/>
            <a:ext cx="10320951" cy="362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8971983" y="4037846"/>
            <a:ext cx="219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Här börjar jag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337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BOF_Tema">
  <a:themeElements>
    <a:clrScheme name="ENERGI- &amp; KLIMATRÅDGIVNIN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FFE80F"/>
      </a:accent1>
      <a:accent2>
        <a:srgbClr val="A63E44"/>
      </a:accent2>
      <a:accent3>
        <a:srgbClr val="604760"/>
      </a:accent3>
      <a:accent4>
        <a:srgbClr val="167D71"/>
      </a:accent4>
      <a:accent5>
        <a:srgbClr val="334F69"/>
      </a:accent5>
      <a:accent6>
        <a:srgbClr val="333333"/>
      </a:accent6>
      <a:hlink>
        <a:srgbClr val="167D71"/>
      </a:hlink>
      <a:folHlink>
        <a:srgbClr val="D4D4D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108000" tIns="0" rIns="108000" bIns="0" rtlCol="0" anchor="ctr"/>
      <a:lstStyle>
        <a:defPPr algn="ctr">
          <a:defRPr sz="1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FV062_PPT-mall_200511" id="{F4A842B4-7251-814E-8A57-B05D23F95711}" vid="{3E983824-2BC8-1F46-A429-7CD3A7796E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MIFV062_PPT-mall_200511</Template>
  <TotalTime>7232</TotalTime>
  <Words>421</Words>
  <Application>Microsoft Office PowerPoint</Application>
  <PresentationFormat>Bredbild</PresentationFormat>
  <Paragraphs>144</Paragraphs>
  <Slides>17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SBOF_Tema</vt:lpstr>
      <vt:lpstr>Villaföreningen i Viksjö</vt:lpstr>
      <vt:lpstr>Opartisk och kostnadsfri service från din kommun, finansierad av Energimyndigheten.  Vision: ökad energieffektivisering och mer förnybar energi genom rådgivning. </vt:lpstr>
      <vt:lpstr>Målgrupper</vt:lpstr>
      <vt:lpstr>Här finns vi</vt:lpstr>
      <vt:lpstr>Effekt och energi</vt:lpstr>
      <vt:lpstr>Mät och räkna</vt:lpstr>
      <vt:lpstr>Ett normalt hus?</vt:lpstr>
      <vt:lpstr>Vad påverkar?</vt:lpstr>
      <vt:lpstr>Var börjar man?</vt:lpstr>
      <vt:lpstr>Exempelhus</vt:lpstr>
      <vt:lpstr>Användning</vt:lpstr>
      <vt:lpstr>Elpriset</vt:lpstr>
      <vt:lpstr>Elpriset</vt:lpstr>
      <vt:lpstr>Elpriset</vt:lpstr>
      <vt:lpstr>Frågor</vt:lpstr>
      <vt:lpstr>Tips </vt:lpstr>
      <vt:lpstr>PowerPoint-presentation</vt:lpstr>
    </vt:vector>
  </TitlesOfParts>
  <Manager/>
  <Company>Stockholms Stad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 – radera den här sidan när du är klar</dc:title>
  <dc:subject/>
  <dc:creator>Lisa Moll</dc:creator>
  <cp:keywords/>
  <dc:description/>
  <cp:lastModifiedBy>Olof Kallstenius</cp:lastModifiedBy>
  <cp:revision>146</cp:revision>
  <dcterms:created xsi:type="dcterms:W3CDTF">2020-05-15T11:31:53Z</dcterms:created>
  <dcterms:modified xsi:type="dcterms:W3CDTF">2023-03-17T09:29:50Z</dcterms:modified>
  <cp:category/>
</cp:coreProperties>
</file>